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661" r:id="rId2"/>
  </p:sldMasterIdLst>
  <p:notesMasterIdLst>
    <p:notesMasterId r:id="rId32"/>
  </p:notesMasterIdLst>
  <p:sldIdLst>
    <p:sldId id="256" r:id="rId3"/>
    <p:sldId id="636" r:id="rId4"/>
    <p:sldId id="661" r:id="rId5"/>
    <p:sldId id="695" r:id="rId6"/>
    <p:sldId id="696" r:id="rId7"/>
    <p:sldId id="697" r:id="rId8"/>
    <p:sldId id="698" r:id="rId9"/>
    <p:sldId id="699" r:id="rId10"/>
    <p:sldId id="700" r:id="rId11"/>
    <p:sldId id="701" r:id="rId12"/>
    <p:sldId id="702" r:id="rId13"/>
    <p:sldId id="703" r:id="rId14"/>
    <p:sldId id="716" r:id="rId15"/>
    <p:sldId id="717" r:id="rId16"/>
    <p:sldId id="715" r:id="rId17"/>
    <p:sldId id="704" r:id="rId18"/>
    <p:sldId id="705" r:id="rId19"/>
    <p:sldId id="706" r:id="rId20"/>
    <p:sldId id="707" r:id="rId21"/>
    <p:sldId id="708" r:id="rId22"/>
    <p:sldId id="709" r:id="rId23"/>
    <p:sldId id="710" r:id="rId24"/>
    <p:sldId id="711" r:id="rId25"/>
    <p:sldId id="713" r:id="rId26"/>
    <p:sldId id="712" r:id="rId27"/>
    <p:sldId id="714" r:id="rId28"/>
    <p:sldId id="694" r:id="rId29"/>
    <p:sldId id="267" r:id="rId30"/>
    <p:sldId id="437"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94755" autoAdjust="0"/>
  </p:normalViewPr>
  <p:slideViewPr>
    <p:cSldViewPr>
      <p:cViewPr>
        <p:scale>
          <a:sx n="89" d="100"/>
          <a:sy n="89" d="100"/>
        </p:scale>
        <p:origin x="2784" y="7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75BDD-4FC6-B142-890D-BA09EA5EEAB1}" type="datetimeFigureOut">
              <a:rPr lang="en-US" smtClean="0"/>
              <a:t>2/18/23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F5B9C-E4B9-E542-8110-383CF0C51CA9}" type="slidenum">
              <a:rPr lang="en-US" smtClean="0"/>
              <a:t>‹#›</a:t>
            </a:fld>
            <a:endParaRPr lang="en-US"/>
          </a:p>
        </p:txBody>
      </p:sp>
    </p:spTree>
    <p:extLst>
      <p:ext uri="{BB962C8B-B14F-4D97-AF65-F5344CB8AC3E}">
        <p14:creationId xmlns:p14="http://schemas.microsoft.com/office/powerpoint/2010/main" val="117933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71E1923-4598-024A-8EA4-E01CAF45DF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60BC96-752F-404E-8083-E3ECA19A9A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71FDB39-0CF2-5542-9E10-BB8130B26A9E}"/>
              </a:ext>
            </a:extLst>
          </p:cNvPr>
          <p:cNvSpPr>
            <a:spLocks noGrp="1" noChangeArrowheads="1"/>
          </p:cNvSpPr>
          <p:nvPr>
            <p:ph type="sldNum" sz="quarter" idx="12"/>
          </p:nvPr>
        </p:nvSpPr>
        <p:spPr>
          <a:ln/>
        </p:spPr>
        <p:txBody>
          <a:bodyPr/>
          <a:lstStyle>
            <a:lvl1pPr>
              <a:defRPr/>
            </a:lvl1pPr>
          </a:lstStyle>
          <a:p>
            <a:fld id="{EBF21A59-6D92-4E49-BD86-522E351F2CA2}" type="slidenum">
              <a:rPr lang="en-US" altLang="en-US"/>
              <a:pPr/>
              <a:t>‹#›</a:t>
            </a:fld>
            <a:endParaRPr lang="en-US" altLang="en-US"/>
          </a:p>
        </p:txBody>
      </p:sp>
    </p:spTree>
    <p:extLst>
      <p:ext uri="{BB962C8B-B14F-4D97-AF65-F5344CB8AC3E}">
        <p14:creationId xmlns:p14="http://schemas.microsoft.com/office/powerpoint/2010/main" val="44993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ECC2EC-21BB-4544-80F1-1AEC832B6E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A0E0CF-9776-4240-BDFD-1D2F94916A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44E15A-1411-CC48-9A89-1AFE081A3A17}"/>
              </a:ext>
            </a:extLst>
          </p:cNvPr>
          <p:cNvSpPr>
            <a:spLocks noGrp="1" noChangeArrowheads="1"/>
          </p:cNvSpPr>
          <p:nvPr>
            <p:ph type="sldNum" sz="quarter" idx="12"/>
          </p:nvPr>
        </p:nvSpPr>
        <p:spPr>
          <a:ln/>
        </p:spPr>
        <p:txBody>
          <a:bodyPr/>
          <a:lstStyle>
            <a:lvl1pPr>
              <a:defRPr/>
            </a:lvl1pPr>
          </a:lstStyle>
          <a:p>
            <a:fld id="{C0B8F7F5-27F0-D542-9A7B-1E8976A5BBC1}" type="slidenum">
              <a:rPr lang="en-US" altLang="en-US"/>
              <a:pPr/>
              <a:t>‹#›</a:t>
            </a:fld>
            <a:endParaRPr lang="en-US" altLang="en-US"/>
          </a:p>
        </p:txBody>
      </p:sp>
    </p:spTree>
    <p:extLst>
      <p:ext uri="{BB962C8B-B14F-4D97-AF65-F5344CB8AC3E}">
        <p14:creationId xmlns:p14="http://schemas.microsoft.com/office/powerpoint/2010/main" val="77948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FC962D-528A-D24A-A6D6-626D3A7CB8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993430-F15C-3544-9D83-5C30868815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8055A0-693C-6446-BC71-1CBC9902A867}"/>
              </a:ext>
            </a:extLst>
          </p:cNvPr>
          <p:cNvSpPr>
            <a:spLocks noGrp="1" noChangeArrowheads="1"/>
          </p:cNvSpPr>
          <p:nvPr>
            <p:ph type="sldNum" sz="quarter" idx="12"/>
          </p:nvPr>
        </p:nvSpPr>
        <p:spPr>
          <a:ln/>
        </p:spPr>
        <p:txBody>
          <a:bodyPr/>
          <a:lstStyle>
            <a:lvl1pPr>
              <a:defRPr/>
            </a:lvl1pPr>
          </a:lstStyle>
          <a:p>
            <a:fld id="{96A8BFFC-4044-4049-AA15-679F3DE8F08B}" type="slidenum">
              <a:rPr lang="en-US" altLang="en-US"/>
              <a:pPr/>
              <a:t>‹#›</a:t>
            </a:fld>
            <a:endParaRPr lang="en-US" altLang="en-US"/>
          </a:p>
        </p:txBody>
      </p:sp>
    </p:spTree>
    <p:extLst>
      <p:ext uri="{BB962C8B-B14F-4D97-AF65-F5344CB8AC3E}">
        <p14:creationId xmlns:p14="http://schemas.microsoft.com/office/powerpoint/2010/main" val="371950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F5A28BEE-2958-5F42-AA50-5825B699B7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0DFEBE-3D6C-9141-87B4-1653E6F9C6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B875C8-607A-7042-8DC6-F876DFB492DC}"/>
              </a:ext>
            </a:extLst>
          </p:cNvPr>
          <p:cNvSpPr>
            <a:spLocks noGrp="1" noChangeArrowheads="1"/>
          </p:cNvSpPr>
          <p:nvPr>
            <p:ph type="sldNum" sz="quarter" idx="12"/>
          </p:nvPr>
        </p:nvSpPr>
        <p:spPr>
          <a:ln/>
        </p:spPr>
        <p:txBody>
          <a:bodyPr/>
          <a:lstStyle>
            <a:lvl1pPr>
              <a:defRPr/>
            </a:lvl1pPr>
          </a:lstStyle>
          <a:p>
            <a:fld id="{2D4A8BBD-5389-2244-BAD2-C016631872FE}" type="slidenum">
              <a:rPr lang="en-US" altLang="en-US"/>
              <a:pPr/>
              <a:t>‹#›</a:t>
            </a:fld>
            <a:endParaRPr lang="en-US" altLang="en-US"/>
          </a:p>
        </p:txBody>
      </p:sp>
    </p:spTree>
    <p:extLst>
      <p:ext uri="{BB962C8B-B14F-4D97-AF65-F5344CB8AC3E}">
        <p14:creationId xmlns:p14="http://schemas.microsoft.com/office/powerpoint/2010/main" val="342824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6814404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2825004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2899810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4046675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358043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80110715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841250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687590-52BC-9B4D-B068-E8770F3CD7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01C96A-1D13-3E4F-A65F-5ECC3A950C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B0BE27-23A6-FF49-918B-5E42D484EF74}"/>
              </a:ext>
            </a:extLst>
          </p:cNvPr>
          <p:cNvSpPr>
            <a:spLocks noGrp="1" noChangeArrowheads="1"/>
          </p:cNvSpPr>
          <p:nvPr>
            <p:ph type="sldNum" sz="quarter" idx="12"/>
          </p:nvPr>
        </p:nvSpPr>
        <p:spPr>
          <a:ln/>
        </p:spPr>
        <p:txBody>
          <a:bodyPr/>
          <a:lstStyle>
            <a:lvl1pPr>
              <a:defRPr/>
            </a:lvl1pPr>
          </a:lstStyle>
          <a:p>
            <a:fld id="{D678466E-4B30-104A-BE09-48992287FFA5}" type="slidenum">
              <a:rPr lang="en-US" altLang="en-US"/>
              <a:pPr/>
              <a:t>‹#›</a:t>
            </a:fld>
            <a:endParaRPr lang="en-US" altLang="en-US"/>
          </a:p>
        </p:txBody>
      </p:sp>
    </p:spTree>
    <p:extLst>
      <p:ext uri="{BB962C8B-B14F-4D97-AF65-F5344CB8AC3E}">
        <p14:creationId xmlns:p14="http://schemas.microsoft.com/office/powerpoint/2010/main" val="2362781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394812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7319950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56377976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152863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3128A02-8034-5448-9F13-98BC81091D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18DF345-15FB-C240-835B-3A3E3BC83E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49C4AD-539F-864F-883B-F7EE377D00CC}"/>
              </a:ext>
            </a:extLst>
          </p:cNvPr>
          <p:cNvSpPr>
            <a:spLocks noGrp="1" noChangeArrowheads="1"/>
          </p:cNvSpPr>
          <p:nvPr>
            <p:ph type="sldNum" sz="quarter" idx="12"/>
          </p:nvPr>
        </p:nvSpPr>
        <p:spPr>
          <a:ln/>
        </p:spPr>
        <p:txBody>
          <a:bodyPr/>
          <a:lstStyle>
            <a:lvl1pPr>
              <a:defRPr/>
            </a:lvl1pPr>
          </a:lstStyle>
          <a:p>
            <a:fld id="{A2A85F05-9AC0-C444-9207-AE83C70DBE1D}" type="slidenum">
              <a:rPr lang="en-US" altLang="en-US"/>
              <a:pPr/>
              <a:t>‹#›</a:t>
            </a:fld>
            <a:endParaRPr lang="en-US" altLang="en-US"/>
          </a:p>
        </p:txBody>
      </p:sp>
    </p:spTree>
    <p:extLst>
      <p:ext uri="{BB962C8B-B14F-4D97-AF65-F5344CB8AC3E}">
        <p14:creationId xmlns:p14="http://schemas.microsoft.com/office/powerpoint/2010/main" val="38608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CF88A2B-DD00-0D49-BFE4-5BF245A82D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FE1EEA4-7CBB-4B4B-8817-1E5ED40897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14882F-9541-9D40-86F0-A9515A531666}"/>
              </a:ext>
            </a:extLst>
          </p:cNvPr>
          <p:cNvSpPr>
            <a:spLocks noGrp="1" noChangeArrowheads="1"/>
          </p:cNvSpPr>
          <p:nvPr>
            <p:ph type="sldNum" sz="quarter" idx="12"/>
          </p:nvPr>
        </p:nvSpPr>
        <p:spPr>
          <a:ln/>
        </p:spPr>
        <p:txBody>
          <a:bodyPr/>
          <a:lstStyle>
            <a:lvl1pPr>
              <a:defRPr/>
            </a:lvl1pPr>
          </a:lstStyle>
          <a:p>
            <a:fld id="{9F32FA88-49A7-F343-BE07-DC419AB81B68}" type="slidenum">
              <a:rPr lang="en-US" altLang="en-US"/>
              <a:pPr/>
              <a:t>‹#›</a:t>
            </a:fld>
            <a:endParaRPr lang="en-US" altLang="en-US"/>
          </a:p>
        </p:txBody>
      </p:sp>
    </p:spTree>
    <p:extLst>
      <p:ext uri="{BB962C8B-B14F-4D97-AF65-F5344CB8AC3E}">
        <p14:creationId xmlns:p14="http://schemas.microsoft.com/office/powerpoint/2010/main" val="55480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B2972F7-C034-0840-83C2-BEEE0CA7465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AE4AF4B-16ED-5A47-9080-005F7053AF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9F0B903-9B37-CF47-9747-B71920F66496}"/>
              </a:ext>
            </a:extLst>
          </p:cNvPr>
          <p:cNvSpPr>
            <a:spLocks noGrp="1" noChangeArrowheads="1"/>
          </p:cNvSpPr>
          <p:nvPr>
            <p:ph type="sldNum" sz="quarter" idx="12"/>
          </p:nvPr>
        </p:nvSpPr>
        <p:spPr>
          <a:ln/>
        </p:spPr>
        <p:txBody>
          <a:bodyPr/>
          <a:lstStyle>
            <a:lvl1pPr>
              <a:defRPr/>
            </a:lvl1pPr>
          </a:lstStyle>
          <a:p>
            <a:fld id="{1B99FC02-76CD-AF46-A473-6A63A8D2BA5A}" type="slidenum">
              <a:rPr lang="en-US" altLang="en-US"/>
              <a:pPr/>
              <a:t>‹#›</a:t>
            </a:fld>
            <a:endParaRPr lang="en-US" altLang="en-US"/>
          </a:p>
        </p:txBody>
      </p:sp>
    </p:spTree>
    <p:extLst>
      <p:ext uri="{BB962C8B-B14F-4D97-AF65-F5344CB8AC3E}">
        <p14:creationId xmlns:p14="http://schemas.microsoft.com/office/powerpoint/2010/main" val="339230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D9BE46B-813B-2E43-89D5-97F322445AA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3085FF8-34DC-7446-BFDA-FF5FC823DE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EA01BB-EBFB-3F4F-85C2-2FAEF4CC2706}"/>
              </a:ext>
            </a:extLst>
          </p:cNvPr>
          <p:cNvSpPr>
            <a:spLocks noGrp="1" noChangeArrowheads="1"/>
          </p:cNvSpPr>
          <p:nvPr>
            <p:ph type="sldNum" sz="quarter" idx="12"/>
          </p:nvPr>
        </p:nvSpPr>
        <p:spPr>
          <a:ln/>
        </p:spPr>
        <p:txBody>
          <a:bodyPr/>
          <a:lstStyle>
            <a:lvl1pPr>
              <a:defRPr/>
            </a:lvl1pPr>
          </a:lstStyle>
          <a:p>
            <a:fld id="{DFBA2A4F-42EA-6046-A246-924DBE25CA1E}" type="slidenum">
              <a:rPr lang="en-US" altLang="en-US"/>
              <a:pPr/>
              <a:t>‹#›</a:t>
            </a:fld>
            <a:endParaRPr lang="en-US" altLang="en-US"/>
          </a:p>
        </p:txBody>
      </p:sp>
    </p:spTree>
    <p:extLst>
      <p:ext uri="{BB962C8B-B14F-4D97-AF65-F5344CB8AC3E}">
        <p14:creationId xmlns:p14="http://schemas.microsoft.com/office/powerpoint/2010/main" val="131270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C59A37-C180-184A-82D0-3A82DE25BB6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AC5788C-8F49-B14D-91E1-89DB17BB14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64932BB-E0CB-1549-AE2C-B449AD204F17}"/>
              </a:ext>
            </a:extLst>
          </p:cNvPr>
          <p:cNvSpPr>
            <a:spLocks noGrp="1" noChangeArrowheads="1"/>
          </p:cNvSpPr>
          <p:nvPr>
            <p:ph type="sldNum" sz="quarter" idx="12"/>
          </p:nvPr>
        </p:nvSpPr>
        <p:spPr>
          <a:ln/>
        </p:spPr>
        <p:txBody>
          <a:bodyPr/>
          <a:lstStyle>
            <a:lvl1pPr>
              <a:defRPr/>
            </a:lvl1pPr>
          </a:lstStyle>
          <a:p>
            <a:fld id="{81201A3C-1960-C344-B0A2-9BF6EEFD651C}" type="slidenum">
              <a:rPr lang="en-US" altLang="en-US"/>
              <a:pPr/>
              <a:t>‹#›</a:t>
            </a:fld>
            <a:endParaRPr lang="en-US" altLang="en-US"/>
          </a:p>
        </p:txBody>
      </p:sp>
    </p:spTree>
    <p:extLst>
      <p:ext uri="{BB962C8B-B14F-4D97-AF65-F5344CB8AC3E}">
        <p14:creationId xmlns:p14="http://schemas.microsoft.com/office/powerpoint/2010/main" val="215663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5BC57F4-4D79-6442-AC57-763F057FAF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A29FC0-573E-FC46-B879-6EA4CB4C89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9E4F09-2CB7-7940-857B-E8D59CE745E7}"/>
              </a:ext>
            </a:extLst>
          </p:cNvPr>
          <p:cNvSpPr>
            <a:spLocks noGrp="1" noChangeArrowheads="1"/>
          </p:cNvSpPr>
          <p:nvPr>
            <p:ph type="sldNum" sz="quarter" idx="12"/>
          </p:nvPr>
        </p:nvSpPr>
        <p:spPr>
          <a:ln/>
        </p:spPr>
        <p:txBody>
          <a:bodyPr/>
          <a:lstStyle>
            <a:lvl1pPr>
              <a:defRPr/>
            </a:lvl1pPr>
          </a:lstStyle>
          <a:p>
            <a:fld id="{4F1CD8B4-F085-0749-A63B-42A0AAB184BF}" type="slidenum">
              <a:rPr lang="en-US" altLang="en-US"/>
              <a:pPr/>
              <a:t>‹#›</a:t>
            </a:fld>
            <a:endParaRPr lang="en-US" altLang="en-US"/>
          </a:p>
        </p:txBody>
      </p:sp>
    </p:spTree>
    <p:extLst>
      <p:ext uri="{BB962C8B-B14F-4D97-AF65-F5344CB8AC3E}">
        <p14:creationId xmlns:p14="http://schemas.microsoft.com/office/powerpoint/2010/main" val="84121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61CC59D-6104-4749-A266-B328F4DC03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9C6F8D-4CA1-C643-A9E7-C33F4EF3B7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65D1E1-EE86-8C4D-989D-FC59A8FBEA60}"/>
              </a:ext>
            </a:extLst>
          </p:cNvPr>
          <p:cNvSpPr>
            <a:spLocks noGrp="1" noChangeArrowheads="1"/>
          </p:cNvSpPr>
          <p:nvPr>
            <p:ph type="sldNum" sz="quarter" idx="12"/>
          </p:nvPr>
        </p:nvSpPr>
        <p:spPr>
          <a:ln/>
        </p:spPr>
        <p:txBody>
          <a:bodyPr/>
          <a:lstStyle>
            <a:lvl1pPr>
              <a:defRPr/>
            </a:lvl1pPr>
          </a:lstStyle>
          <a:p>
            <a:fld id="{7A5AB168-68CF-C146-8275-5DF8FEB094BF}" type="slidenum">
              <a:rPr lang="en-US" altLang="en-US"/>
              <a:pPr/>
              <a:t>‹#›</a:t>
            </a:fld>
            <a:endParaRPr lang="en-US" altLang="en-US"/>
          </a:p>
        </p:txBody>
      </p:sp>
    </p:spTree>
    <p:extLst>
      <p:ext uri="{BB962C8B-B14F-4D97-AF65-F5344CB8AC3E}">
        <p14:creationId xmlns:p14="http://schemas.microsoft.com/office/powerpoint/2010/main" val="234397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E7E686-7DE0-824C-BF4D-4523FA72D4A0}"/>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45B235C-AD4D-F647-B448-B94C1702E57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347B8EE-47E1-7141-8438-9C73884B299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6EE426A-F782-5349-AA1A-16C5360867A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8E1ADAD2-C956-4849-9532-90B813B47FD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AD00429-0857-AD4B-9E0E-CC33EED34B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341642509"/>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3">
            <a:extLst>
              <a:ext uri="{FF2B5EF4-FFF2-40B4-BE49-F238E27FC236}">
                <a16:creationId xmlns:a16="http://schemas.microsoft.com/office/drawing/2014/main" id="{99E440A8-7CBE-D847-BC75-79F1D8E33743}"/>
              </a:ext>
            </a:extLst>
          </p:cNvPr>
          <p:cNvSpPr txBox="1">
            <a:spLocks noChangeArrowheads="1"/>
          </p:cNvSpPr>
          <p:nvPr/>
        </p:nvSpPr>
        <p:spPr bwMode="auto">
          <a:xfrm>
            <a:off x="0" y="3352800"/>
            <a:ext cx="9144000"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4000" b="1" dirty="0">
                <a:solidFill>
                  <a:schemeClr val="bg1"/>
                </a:solidFill>
                <a:effectLst>
                  <a:outerShdw blurRad="38100" dist="38100" dir="2700000" algn="tl">
                    <a:srgbClr val="000000">
                      <a:alpha val="43137"/>
                    </a:srgbClr>
                  </a:outerShdw>
                </a:effectLst>
              </a:rPr>
              <a:t>Session 19</a:t>
            </a:r>
          </a:p>
        </p:txBody>
      </p:sp>
      <p:sp>
        <p:nvSpPr>
          <p:cNvPr id="2051" name="Text Box 14">
            <a:extLst>
              <a:ext uri="{FF2B5EF4-FFF2-40B4-BE49-F238E27FC236}">
                <a16:creationId xmlns:a16="http://schemas.microsoft.com/office/drawing/2014/main" id="{A7718C8C-E131-5541-BDAE-8725095EE62E}"/>
              </a:ext>
            </a:extLst>
          </p:cNvPr>
          <p:cNvSpPr txBox="1">
            <a:spLocks noChangeArrowheads="1"/>
          </p:cNvSpPr>
          <p:nvPr/>
        </p:nvSpPr>
        <p:spPr bwMode="auto">
          <a:xfrm>
            <a:off x="0" y="22098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5000" b="1" i="1" dirty="0">
                <a:solidFill>
                  <a:schemeClr val="bg1"/>
                </a:solidFill>
                <a:effectLst>
                  <a:outerShdw blurRad="38100" dist="38100" dir="2700000" algn="tl">
                    <a:srgbClr val="000000">
                      <a:alpha val="43137"/>
                    </a:srgbClr>
                  </a:outerShdw>
                </a:effectLst>
              </a:rPr>
              <a:t>Character or Virtue Ethics</a:t>
            </a:r>
          </a:p>
        </p:txBody>
      </p:sp>
      <p:sp>
        <p:nvSpPr>
          <p:cNvPr id="2" name="Rectangle 1">
            <a:extLst>
              <a:ext uri="{FF2B5EF4-FFF2-40B4-BE49-F238E27FC236}">
                <a16:creationId xmlns:a16="http://schemas.microsoft.com/office/drawing/2014/main" id="{43CC9657-9B80-6CF9-1126-60A623B1A602}"/>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0D4848E1-DA19-8446-A2BD-C09AFE86B77D}"/>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4243" name="Rectangle 3">
            <a:extLst>
              <a:ext uri="{FF2B5EF4-FFF2-40B4-BE49-F238E27FC236}">
                <a16:creationId xmlns:a16="http://schemas.microsoft.com/office/drawing/2014/main" id="{8B08B02E-C6A7-B442-BE76-E2ED26338BFB}"/>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1268" name="Text Box 4">
            <a:extLst>
              <a:ext uri="{FF2B5EF4-FFF2-40B4-BE49-F238E27FC236}">
                <a16:creationId xmlns:a16="http://schemas.microsoft.com/office/drawing/2014/main" id="{BF702419-B183-C046-8DB5-97374B39CCCE}"/>
              </a:ext>
            </a:extLst>
          </p:cNvPr>
          <p:cNvSpPr txBox="1">
            <a:spLocks noChangeArrowheads="1"/>
          </p:cNvSpPr>
          <p:nvPr/>
        </p:nvSpPr>
        <p:spPr bwMode="auto">
          <a:xfrm>
            <a:off x="381000" y="2667000"/>
            <a:ext cx="84582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3"/>
              <a:defRPr/>
            </a:pPr>
            <a:r>
              <a:rPr lang="en-US" sz="3200" b="1" i="1" dirty="0">
                <a:solidFill>
                  <a:schemeClr val="bg1"/>
                </a:solidFill>
                <a:effectLst>
                  <a:outerShdw blurRad="38100" dist="38100" dir="2700000" algn="tl">
                    <a:srgbClr val="000000">
                      <a:alpha val="43137"/>
                    </a:srgbClr>
                  </a:outerShdw>
                </a:effectLst>
              </a:rPr>
              <a:t>Some Traditionally Proposed Virtues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The Four Cardinal Virtues</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folHlink"/>
                </a:solidFill>
                <a:effectLst>
                  <a:outerShdw blurRad="38100" dist="38100" dir="2700000" algn="tl">
                    <a:srgbClr val="000000">
                      <a:alpha val="43137"/>
                    </a:srgbClr>
                  </a:outerShdw>
                </a:effectLst>
              </a:rPr>
              <a:t>Prudence/Wisdom</a:t>
            </a:r>
            <a:endParaRPr lang="th-TH"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bg1"/>
                </a:solidFill>
                <a:effectLst>
                  <a:outerShdw blurRad="38100" dist="38100" dir="2700000" algn="tl">
                    <a:srgbClr val="000000">
                      <a:alpha val="43137"/>
                    </a:srgbClr>
                  </a:outerShdw>
                </a:effectLst>
              </a:rPr>
              <a:t>Temperance</a:t>
            </a:r>
            <a:endParaRPr lang="th-TH"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E35DE8BA-6860-144F-97C9-2FB1A7A41B0A}"/>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5267" name="Rectangle 3">
            <a:extLst>
              <a:ext uri="{FF2B5EF4-FFF2-40B4-BE49-F238E27FC236}">
                <a16:creationId xmlns:a16="http://schemas.microsoft.com/office/drawing/2014/main" id="{4094BA44-3E50-D247-9CDA-4FE51E6A07C6}"/>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2292" name="Text Box 4">
            <a:extLst>
              <a:ext uri="{FF2B5EF4-FFF2-40B4-BE49-F238E27FC236}">
                <a16:creationId xmlns:a16="http://schemas.microsoft.com/office/drawing/2014/main" id="{60D53133-910A-D94D-B12A-B712EFE5DF15}"/>
              </a:ext>
            </a:extLst>
          </p:cNvPr>
          <p:cNvSpPr txBox="1">
            <a:spLocks noChangeArrowheads="1"/>
          </p:cNvSpPr>
          <p:nvPr/>
        </p:nvSpPr>
        <p:spPr bwMode="auto">
          <a:xfrm>
            <a:off x="381000" y="2667000"/>
            <a:ext cx="8458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3"/>
              <a:defRPr/>
            </a:pPr>
            <a:r>
              <a:rPr lang="en-US" sz="3200" b="1" i="1" dirty="0">
                <a:solidFill>
                  <a:schemeClr val="bg1"/>
                </a:solidFill>
                <a:effectLst>
                  <a:outerShdw blurRad="38100" dist="38100" dir="2700000" algn="tl">
                    <a:srgbClr val="000000">
                      <a:alpha val="43137"/>
                    </a:srgbClr>
                  </a:outerShdw>
                </a:effectLst>
              </a:rPr>
              <a:t>Some Traditionally Proposed Virtues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The Four Cardinal Virtues</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folHlink"/>
                </a:solidFill>
                <a:effectLst>
                  <a:outerShdw blurRad="38100" dist="38100" dir="2700000" algn="tl">
                    <a:srgbClr val="000000">
                      <a:alpha val="43137"/>
                    </a:srgbClr>
                  </a:outerShdw>
                </a:effectLst>
              </a:rPr>
              <a:t>Prudence/Wisdom</a:t>
            </a:r>
            <a:endParaRPr lang="th-TH"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folHlink"/>
                </a:solidFill>
                <a:effectLst>
                  <a:outerShdw blurRad="38100" dist="38100" dir="2700000" algn="tl">
                    <a:srgbClr val="000000">
                      <a:alpha val="43137"/>
                    </a:srgbClr>
                  </a:outerShdw>
                </a:effectLst>
              </a:rPr>
              <a:t>Temperance</a:t>
            </a:r>
            <a:endParaRPr lang="th-TH"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bg1"/>
                </a:solidFill>
                <a:effectLst>
                  <a:outerShdw blurRad="38100" dist="38100" dir="2700000" algn="tl">
                    <a:srgbClr val="000000">
                      <a:alpha val="43137"/>
                    </a:srgbClr>
                  </a:outerShdw>
                </a:effectLst>
              </a:rPr>
              <a:t>Justice</a:t>
            </a:r>
            <a:endParaRPr lang="th-TH"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F80C8346-288F-4140-A775-16D250050539}"/>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6291" name="Rectangle 3">
            <a:extLst>
              <a:ext uri="{FF2B5EF4-FFF2-40B4-BE49-F238E27FC236}">
                <a16:creationId xmlns:a16="http://schemas.microsoft.com/office/drawing/2014/main" id="{0DD2388D-91D2-FB44-B382-D20D74B4C954}"/>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3316" name="Text Box 4">
            <a:extLst>
              <a:ext uri="{FF2B5EF4-FFF2-40B4-BE49-F238E27FC236}">
                <a16:creationId xmlns:a16="http://schemas.microsoft.com/office/drawing/2014/main" id="{60ECE853-52D6-1B43-A65C-CE30D75FADB6}"/>
              </a:ext>
            </a:extLst>
          </p:cNvPr>
          <p:cNvSpPr txBox="1">
            <a:spLocks noChangeArrowheads="1"/>
          </p:cNvSpPr>
          <p:nvPr/>
        </p:nvSpPr>
        <p:spPr bwMode="auto">
          <a:xfrm>
            <a:off x="381000" y="2667000"/>
            <a:ext cx="84582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3"/>
              <a:defRPr/>
            </a:pPr>
            <a:r>
              <a:rPr lang="en-US" sz="3200" b="1" i="1" dirty="0">
                <a:solidFill>
                  <a:schemeClr val="bg1"/>
                </a:solidFill>
                <a:effectLst>
                  <a:outerShdw blurRad="38100" dist="38100" dir="2700000" algn="tl">
                    <a:srgbClr val="000000">
                      <a:alpha val="43137"/>
                    </a:srgbClr>
                  </a:outerShdw>
                </a:effectLst>
              </a:rPr>
              <a:t>Some Traditionally Proposed Virtues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The Four Cardinal Virtues</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folHlink"/>
                </a:solidFill>
                <a:effectLst>
                  <a:outerShdw blurRad="38100" dist="38100" dir="2700000" algn="tl">
                    <a:srgbClr val="000000">
                      <a:alpha val="43137"/>
                    </a:srgbClr>
                  </a:outerShdw>
                </a:effectLst>
              </a:rPr>
              <a:t>Prudence/Wisdom</a:t>
            </a:r>
            <a:endParaRPr lang="th-TH"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folHlink"/>
                </a:solidFill>
                <a:effectLst>
                  <a:outerShdw blurRad="38100" dist="38100" dir="2700000" algn="tl">
                    <a:srgbClr val="000000">
                      <a:alpha val="43137"/>
                    </a:srgbClr>
                  </a:outerShdw>
                </a:effectLst>
              </a:rPr>
              <a:t>Temperance</a:t>
            </a:r>
            <a:endParaRPr lang="th-TH"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folHlink"/>
                </a:solidFill>
                <a:effectLst>
                  <a:outerShdw blurRad="38100" dist="38100" dir="2700000" algn="tl">
                    <a:srgbClr val="000000">
                      <a:alpha val="43137"/>
                    </a:srgbClr>
                  </a:outerShdw>
                </a:effectLst>
              </a:rPr>
              <a:t>Justice</a:t>
            </a:r>
            <a:endParaRPr lang="th-TH"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bg1"/>
                </a:solidFill>
                <a:effectLst>
                  <a:outerShdw blurRad="38100" dist="38100" dir="2700000" algn="tl">
                    <a:srgbClr val="000000">
                      <a:alpha val="43137"/>
                    </a:srgbClr>
                  </a:outerShdw>
                </a:effectLst>
              </a:rPr>
              <a:t>Courage</a:t>
            </a:r>
            <a:endParaRPr lang="th-TH"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43ACAD59-7882-CA47-939F-31D3B88DD13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6291" name="Rectangle 3">
            <a:extLst>
              <a:ext uri="{FF2B5EF4-FFF2-40B4-BE49-F238E27FC236}">
                <a16:creationId xmlns:a16="http://schemas.microsoft.com/office/drawing/2014/main" id="{1F2FA66C-36F6-534E-B34B-B71EED59EA84}"/>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3316" name="Text Box 4">
            <a:extLst>
              <a:ext uri="{FF2B5EF4-FFF2-40B4-BE49-F238E27FC236}">
                <a16:creationId xmlns:a16="http://schemas.microsoft.com/office/drawing/2014/main" id="{A9E4A238-D40A-0A46-B4E3-33DE0B13D0B8}"/>
              </a:ext>
            </a:extLst>
          </p:cNvPr>
          <p:cNvSpPr txBox="1">
            <a:spLocks noChangeArrowheads="1"/>
          </p:cNvSpPr>
          <p:nvPr/>
        </p:nvSpPr>
        <p:spPr bwMode="auto">
          <a:xfrm>
            <a:off x="381000" y="2667000"/>
            <a:ext cx="84582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3"/>
              <a:defRPr/>
            </a:pPr>
            <a:r>
              <a:rPr lang="en-US" sz="3200" b="1" i="1" dirty="0">
                <a:solidFill>
                  <a:schemeClr val="bg1"/>
                </a:solidFill>
                <a:effectLst>
                  <a:outerShdw blurRad="38100" dist="38100" dir="2700000" algn="tl">
                    <a:srgbClr val="000000">
                      <a:alpha val="43137"/>
                    </a:srgbClr>
                  </a:outerShdw>
                </a:effectLst>
              </a:rPr>
              <a:t>Some Traditionally Proposed Virtues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marL="971550" lvl="1" indent="-514350" eaLnBrk="1" hangingPunct="1">
              <a:buFontTx/>
              <a:buAutoNum type="arabicPeriod" startAt="2"/>
              <a:defRPr/>
            </a:pPr>
            <a:r>
              <a:rPr lang="en-US" sz="2800" b="1" dirty="0">
                <a:solidFill>
                  <a:schemeClr val="bg1"/>
                </a:solidFill>
                <a:effectLst>
                  <a:outerShdw blurRad="38100" dist="38100" dir="2700000" algn="tl">
                    <a:srgbClr val="000000">
                      <a:alpha val="43137"/>
                    </a:srgbClr>
                  </a:outerShdw>
                </a:effectLst>
              </a:rPr>
              <a:t>The Three Theological Virtues</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bg1"/>
                </a:solidFill>
                <a:effectLst>
                  <a:outerShdw blurRad="38100" dist="38100" dir="2700000" algn="tl">
                    <a:srgbClr val="000000">
                      <a:alpha val="43137"/>
                    </a:srgbClr>
                  </a:outerShdw>
                </a:effectLst>
              </a:rPr>
              <a:t>Faith</a:t>
            </a:r>
            <a:endParaRPr lang="th-TH"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ED6973C5-0784-4F45-8FDC-F2E80951BFDC}"/>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6291" name="Rectangle 3">
            <a:extLst>
              <a:ext uri="{FF2B5EF4-FFF2-40B4-BE49-F238E27FC236}">
                <a16:creationId xmlns:a16="http://schemas.microsoft.com/office/drawing/2014/main" id="{9A074B8D-4993-5440-B5D1-96E6660EC821}"/>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3316" name="Text Box 4">
            <a:extLst>
              <a:ext uri="{FF2B5EF4-FFF2-40B4-BE49-F238E27FC236}">
                <a16:creationId xmlns:a16="http://schemas.microsoft.com/office/drawing/2014/main" id="{BD4899B6-6E9B-504F-8F95-7DF323E42B71}"/>
              </a:ext>
            </a:extLst>
          </p:cNvPr>
          <p:cNvSpPr txBox="1">
            <a:spLocks noChangeArrowheads="1"/>
          </p:cNvSpPr>
          <p:nvPr/>
        </p:nvSpPr>
        <p:spPr bwMode="auto">
          <a:xfrm>
            <a:off x="381000" y="2667000"/>
            <a:ext cx="84582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3"/>
              <a:defRPr/>
            </a:pPr>
            <a:r>
              <a:rPr lang="en-US" sz="3200" b="1" i="1" dirty="0">
                <a:solidFill>
                  <a:schemeClr val="bg1"/>
                </a:solidFill>
                <a:effectLst>
                  <a:outerShdw blurRad="38100" dist="38100" dir="2700000" algn="tl">
                    <a:srgbClr val="000000">
                      <a:alpha val="43137"/>
                    </a:srgbClr>
                  </a:outerShdw>
                </a:effectLst>
              </a:rPr>
              <a:t>Some Traditionally Proposed Virtues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marL="971550" lvl="1" indent="-514350" eaLnBrk="1" hangingPunct="1">
              <a:buFontTx/>
              <a:buAutoNum type="arabicPeriod" startAt="2"/>
              <a:defRPr/>
            </a:pPr>
            <a:r>
              <a:rPr lang="en-US" sz="2800" b="1" dirty="0">
                <a:solidFill>
                  <a:schemeClr val="bg1"/>
                </a:solidFill>
                <a:effectLst>
                  <a:outerShdw blurRad="38100" dist="38100" dir="2700000" algn="tl">
                    <a:srgbClr val="000000">
                      <a:alpha val="43137"/>
                    </a:srgbClr>
                  </a:outerShdw>
                </a:effectLst>
              </a:rPr>
              <a:t>The Three Theological Virtues</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folHlink"/>
                </a:solidFill>
                <a:effectLst>
                  <a:outerShdw blurRad="38100" dist="38100" dir="2700000" algn="tl">
                    <a:srgbClr val="000000">
                      <a:alpha val="43137"/>
                    </a:srgbClr>
                  </a:outerShdw>
                </a:effectLst>
              </a:rPr>
              <a:t>Faith</a:t>
            </a:r>
            <a:endParaRPr lang="th-TH"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bg1"/>
                </a:solidFill>
                <a:effectLst>
                  <a:outerShdw blurRad="38100" dist="38100" dir="2700000" algn="tl">
                    <a:srgbClr val="000000">
                      <a:alpha val="43137"/>
                    </a:srgbClr>
                  </a:outerShdw>
                </a:effectLst>
              </a:rPr>
              <a:t>Hope</a:t>
            </a:r>
            <a:endParaRPr lang="th-TH"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F278830A-AD50-E540-942A-42EBDB9A380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6291" name="Rectangle 3">
            <a:extLst>
              <a:ext uri="{FF2B5EF4-FFF2-40B4-BE49-F238E27FC236}">
                <a16:creationId xmlns:a16="http://schemas.microsoft.com/office/drawing/2014/main" id="{BEFF64DC-10F3-E544-9D22-64650595B79D}"/>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3316" name="Text Box 4">
            <a:extLst>
              <a:ext uri="{FF2B5EF4-FFF2-40B4-BE49-F238E27FC236}">
                <a16:creationId xmlns:a16="http://schemas.microsoft.com/office/drawing/2014/main" id="{97CE8D55-30E1-6849-BC98-EF8AF8001166}"/>
              </a:ext>
            </a:extLst>
          </p:cNvPr>
          <p:cNvSpPr txBox="1">
            <a:spLocks noChangeArrowheads="1"/>
          </p:cNvSpPr>
          <p:nvPr/>
        </p:nvSpPr>
        <p:spPr bwMode="auto">
          <a:xfrm>
            <a:off x="381000" y="2667000"/>
            <a:ext cx="8458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3"/>
              <a:defRPr/>
            </a:pPr>
            <a:r>
              <a:rPr lang="en-US" sz="3200" b="1" i="1" dirty="0">
                <a:solidFill>
                  <a:schemeClr val="bg1"/>
                </a:solidFill>
                <a:effectLst>
                  <a:outerShdw blurRad="38100" dist="38100" dir="2700000" algn="tl">
                    <a:srgbClr val="000000">
                      <a:alpha val="43137"/>
                    </a:srgbClr>
                  </a:outerShdw>
                </a:effectLst>
              </a:rPr>
              <a:t>Some Traditionally Proposed Virtues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marL="971550" lvl="1" indent="-514350" eaLnBrk="1" hangingPunct="1">
              <a:buFontTx/>
              <a:buAutoNum type="arabicPeriod" startAt="2"/>
              <a:defRPr/>
            </a:pPr>
            <a:r>
              <a:rPr lang="en-US" sz="2800" b="1" dirty="0">
                <a:solidFill>
                  <a:schemeClr val="bg1"/>
                </a:solidFill>
                <a:effectLst>
                  <a:outerShdw blurRad="38100" dist="38100" dir="2700000" algn="tl">
                    <a:srgbClr val="000000">
                      <a:alpha val="43137"/>
                    </a:srgbClr>
                  </a:outerShdw>
                </a:effectLst>
              </a:rPr>
              <a:t>The Three Theological Virtues</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folHlink"/>
                </a:solidFill>
                <a:effectLst>
                  <a:outerShdw blurRad="38100" dist="38100" dir="2700000" algn="tl">
                    <a:srgbClr val="000000">
                      <a:alpha val="43137"/>
                    </a:srgbClr>
                  </a:outerShdw>
                </a:effectLst>
              </a:rPr>
              <a:t>Faith</a:t>
            </a:r>
            <a:endParaRPr lang="th-TH"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folHlink"/>
                </a:solidFill>
                <a:effectLst>
                  <a:outerShdw blurRad="38100" dist="38100" dir="2700000" algn="tl">
                    <a:srgbClr val="000000">
                      <a:alpha val="43137"/>
                    </a:srgbClr>
                  </a:outerShdw>
                </a:effectLst>
              </a:rPr>
              <a:t>Hope</a:t>
            </a:r>
            <a:endParaRPr lang="th-TH" b="1" dirty="0">
              <a:solidFill>
                <a:schemeClr val="folHlink"/>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bg1"/>
                </a:solidFill>
                <a:effectLst>
                  <a:outerShdw blurRad="38100" dist="38100" dir="2700000" algn="tl">
                    <a:srgbClr val="000000">
                      <a:alpha val="43137"/>
                    </a:srgbClr>
                  </a:outerShdw>
                </a:effectLst>
              </a:rPr>
              <a:t>Love/Charity</a:t>
            </a:r>
            <a:endParaRPr lang="th-TH"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C6AD9ABE-F10A-4747-A956-160B0ABBD41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7315" name="Rectangle 3">
            <a:extLst>
              <a:ext uri="{FF2B5EF4-FFF2-40B4-BE49-F238E27FC236}">
                <a16:creationId xmlns:a16="http://schemas.microsoft.com/office/drawing/2014/main" id="{6A05C68C-9C01-B14E-A58B-BE18DC026B48}"/>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4340" name="Text Box 4">
            <a:extLst>
              <a:ext uri="{FF2B5EF4-FFF2-40B4-BE49-F238E27FC236}">
                <a16:creationId xmlns:a16="http://schemas.microsoft.com/office/drawing/2014/main" id="{826FE846-844A-114E-8B06-509109186744}"/>
              </a:ext>
            </a:extLst>
          </p:cNvPr>
          <p:cNvSpPr txBox="1">
            <a:spLocks noChangeArrowheads="1"/>
          </p:cNvSpPr>
          <p:nvPr/>
        </p:nvSpPr>
        <p:spPr bwMode="auto">
          <a:xfrm>
            <a:off x="381000" y="2667000"/>
            <a:ext cx="84582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4"/>
              <a:defRPr/>
            </a:pPr>
            <a:r>
              <a:rPr lang="en-US" sz="3200" b="1" i="1" dirty="0">
                <a:solidFill>
                  <a:schemeClr val="bg1"/>
                </a:solidFill>
                <a:effectLst>
                  <a:outerShdw blurRad="38100" dist="38100" dir="2700000" algn="tl">
                    <a:srgbClr val="000000">
                      <a:alpha val="43137"/>
                    </a:srgbClr>
                  </a:outerShdw>
                </a:effectLst>
              </a:rPr>
              <a:t>Some Commonly Proposed Goals of Human Virtue</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Goodnes</a:t>
            </a:r>
            <a:r>
              <a:rPr lang="en-US" sz="2800" b="1" dirty="0">
                <a:solidFill>
                  <a:schemeClr val="bg1"/>
                </a:solidFill>
                <a:effectLst>
                  <a:outerShdw blurRad="38100" dist="38100" dir="2700000" algn="tl">
                    <a:srgbClr val="000000">
                      <a:alpha val="43137"/>
                    </a:srgbClr>
                  </a:outerShdw>
                </a:effectLst>
                <a:cs typeface="Angsana New" pitchFamily="18" charset="-34"/>
              </a:rPr>
              <a: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8EB9FDE8-A66A-2440-A0A1-A24459EE00E1}"/>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8339" name="Rectangle 3">
            <a:extLst>
              <a:ext uri="{FF2B5EF4-FFF2-40B4-BE49-F238E27FC236}">
                <a16:creationId xmlns:a16="http://schemas.microsoft.com/office/drawing/2014/main" id="{EB171AE0-D470-8248-98A9-7A1BE66ECED8}"/>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5364" name="Text Box 4">
            <a:extLst>
              <a:ext uri="{FF2B5EF4-FFF2-40B4-BE49-F238E27FC236}">
                <a16:creationId xmlns:a16="http://schemas.microsoft.com/office/drawing/2014/main" id="{4ABAA60E-6360-8A47-9380-CDDC8F8DB211}"/>
              </a:ext>
            </a:extLst>
          </p:cNvPr>
          <p:cNvSpPr txBox="1">
            <a:spLocks noChangeArrowheads="1"/>
          </p:cNvSpPr>
          <p:nvPr/>
        </p:nvSpPr>
        <p:spPr bwMode="auto">
          <a:xfrm>
            <a:off x="381000" y="2667000"/>
            <a:ext cx="8458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4"/>
              <a:defRPr/>
            </a:pPr>
            <a:r>
              <a:rPr lang="en-US" sz="3200" b="1" i="1" dirty="0">
                <a:solidFill>
                  <a:schemeClr val="bg1"/>
                </a:solidFill>
                <a:effectLst>
                  <a:outerShdw blurRad="38100" dist="38100" dir="2700000" algn="tl">
                    <a:srgbClr val="000000">
                      <a:alpha val="43137"/>
                    </a:srgbClr>
                  </a:outerShdw>
                </a:effectLst>
              </a:rPr>
              <a:t>Some Commonly Proposed Goals of Human Virtue</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Goodness</a:t>
            </a: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Happiness/Wellbeing</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6400FE51-28D9-7C4B-A826-BFAD025BB82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9363" name="Rectangle 3">
            <a:extLst>
              <a:ext uri="{FF2B5EF4-FFF2-40B4-BE49-F238E27FC236}">
                <a16:creationId xmlns:a16="http://schemas.microsoft.com/office/drawing/2014/main" id="{F1FBF13B-DD21-B544-B056-1370102490B8}"/>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6388" name="Text Box 4">
            <a:extLst>
              <a:ext uri="{FF2B5EF4-FFF2-40B4-BE49-F238E27FC236}">
                <a16:creationId xmlns:a16="http://schemas.microsoft.com/office/drawing/2014/main" id="{A3FB6ED4-E906-464C-92D5-EB690F261409}"/>
              </a:ext>
            </a:extLst>
          </p:cNvPr>
          <p:cNvSpPr txBox="1">
            <a:spLocks noChangeArrowheads="1"/>
          </p:cNvSpPr>
          <p:nvPr/>
        </p:nvSpPr>
        <p:spPr bwMode="auto">
          <a:xfrm>
            <a:off x="381000" y="2667000"/>
            <a:ext cx="8458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4"/>
              <a:defRPr/>
            </a:pPr>
            <a:r>
              <a:rPr lang="en-US" sz="3200" b="1" i="1" dirty="0">
                <a:solidFill>
                  <a:schemeClr val="bg1"/>
                </a:solidFill>
                <a:effectLst>
                  <a:outerShdw blurRad="38100" dist="38100" dir="2700000" algn="tl">
                    <a:srgbClr val="000000">
                      <a:alpha val="43137"/>
                    </a:srgbClr>
                  </a:outerShdw>
                </a:effectLst>
              </a:rPr>
              <a:t>Some Commonly Proposed Goals of Human Virtue</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Goodness</a:t>
            </a: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Happiness/Wellbeing</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Holiness/Christ-likeness</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0A2F2625-505A-204B-A247-0FF3CC50EBE7}"/>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40387" name="Rectangle 3">
            <a:extLst>
              <a:ext uri="{FF2B5EF4-FFF2-40B4-BE49-F238E27FC236}">
                <a16:creationId xmlns:a16="http://schemas.microsoft.com/office/drawing/2014/main" id="{996BAAA1-5EA6-9E4B-A0F8-EA3C05E74742}"/>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III. Virtue Ethics: Some Evaluative Perspectives</a:t>
            </a:r>
            <a:endParaRPr lang="en-US" sz="5000">
              <a:solidFill>
                <a:schemeClr val="bg1"/>
              </a:solidFill>
              <a:latin typeface="Arial" charset="0"/>
              <a:cs typeface="Arial" charset="0"/>
            </a:endParaRPr>
          </a:p>
        </p:txBody>
      </p:sp>
      <p:sp>
        <p:nvSpPr>
          <p:cNvPr id="17412" name="Text Box 4">
            <a:extLst>
              <a:ext uri="{FF2B5EF4-FFF2-40B4-BE49-F238E27FC236}">
                <a16:creationId xmlns:a16="http://schemas.microsoft.com/office/drawing/2014/main" id="{FD6C5752-D7A2-EE4E-AABF-DED46C8F1E7C}"/>
              </a:ext>
            </a:extLst>
          </p:cNvPr>
          <p:cNvSpPr txBox="1">
            <a:spLocks noChangeArrowheads="1"/>
          </p:cNvSpPr>
          <p:nvPr/>
        </p:nvSpPr>
        <p:spPr bwMode="auto">
          <a:xfrm>
            <a:off x="381000" y="2667000"/>
            <a:ext cx="8458200"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Positive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As virtue ethics rightly emphasizes, ethical decisions certainly do involve more than isolated actions and must also assess the overall motives and intentions as well as the character of the person making the ethical choice.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D8A05267-3D98-9849-BF46-DE3E41286B2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574474" name="Rectangle 10">
            <a:extLst>
              <a:ext uri="{FF2B5EF4-FFF2-40B4-BE49-F238E27FC236}">
                <a16:creationId xmlns:a16="http://schemas.microsoft.com/office/drawing/2014/main" id="{F1C7538A-B4B0-E748-9EB0-E1D85A115209}"/>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 Introduction:</a:t>
            </a:r>
            <a:endParaRPr lang="en-US" sz="4000">
              <a:solidFill>
                <a:schemeClr val="tx2"/>
              </a:solidFill>
              <a:latin typeface="Arial" charset="0"/>
              <a:cs typeface="Arial" charset="0"/>
            </a:endParaRPr>
          </a:p>
        </p:txBody>
      </p:sp>
      <p:sp>
        <p:nvSpPr>
          <p:cNvPr id="3077" name="Text Box 11">
            <a:extLst>
              <a:ext uri="{FF2B5EF4-FFF2-40B4-BE49-F238E27FC236}">
                <a16:creationId xmlns:a16="http://schemas.microsoft.com/office/drawing/2014/main" id="{B0D4EE0E-F360-4A43-BADD-21819D722D6B}"/>
              </a:ext>
            </a:extLst>
          </p:cNvPr>
          <p:cNvSpPr txBox="1">
            <a:spLocks noChangeArrowheads="1"/>
          </p:cNvSpPr>
          <p:nvPr/>
        </p:nvSpPr>
        <p:spPr bwMode="auto">
          <a:xfrm>
            <a:off x="152400" y="2514600"/>
            <a:ext cx="88392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5000" b="1" dirty="0">
                <a:solidFill>
                  <a:schemeClr val="bg1"/>
                </a:solidFill>
                <a:effectLst>
                  <a:outerShdw blurRad="38100" dist="38100" dir="2700000" algn="tl">
                    <a:srgbClr val="000000">
                      <a:alpha val="43137"/>
                    </a:srgbClr>
                  </a:outerShdw>
                </a:effectLst>
              </a:rPr>
              <a:t>How Character Ethics Differ from Principle and Consequentialist Ethics</a:t>
            </a:r>
            <a:endParaRPr lang="th-TH" sz="5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657776A9-96A5-3546-B2C6-11B45BFC1277}"/>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41411" name="Rectangle 3">
            <a:extLst>
              <a:ext uri="{FF2B5EF4-FFF2-40B4-BE49-F238E27FC236}">
                <a16:creationId xmlns:a16="http://schemas.microsoft.com/office/drawing/2014/main" id="{17F7C249-EDBC-794B-93E9-F07759E52F87}"/>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III. Virtue Ethics: Some Evaluative Perspectives</a:t>
            </a:r>
            <a:endParaRPr lang="en-US" sz="5000">
              <a:solidFill>
                <a:schemeClr val="bg1"/>
              </a:solidFill>
              <a:latin typeface="Arial" charset="0"/>
              <a:cs typeface="Arial" charset="0"/>
            </a:endParaRPr>
          </a:p>
        </p:txBody>
      </p:sp>
      <p:sp>
        <p:nvSpPr>
          <p:cNvPr id="18436" name="Text Box 4">
            <a:extLst>
              <a:ext uri="{FF2B5EF4-FFF2-40B4-BE49-F238E27FC236}">
                <a16:creationId xmlns:a16="http://schemas.microsoft.com/office/drawing/2014/main" id="{ECA869D1-E4A9-9947-8D53-4B1FE2EF4F2C}"/>
              </a:ext>
            </a:extLst>
          </p:cNvPr>
          <p:cNvSpPr txBox="1">
            <a:spLocks noChangeArrowheads="1"/>
          </p:cNvSpPr>
          <p:nvPr/>
        </p:nvSpPr>
        <p:spPr bwMode="auto">
          <a:xfrm>
            <a:off x="381000" y="2667000"/>
            <a:ext cx="84582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Positive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2"/>
              <a:defRPr/>
            </a:pPr>
            <a:r>
              <a:rPr lang="en-US" sz="2800" b="1" dirty="0">
                <a:solidFill>
                  <a:schemeClr val="bg1"/>
                </a:solidFill>
                <a:effectLst>
                  <a:outerShdw blurRad="38100" dist="38100" dir="2700000" algn="tl">
                    <a:srgbClr val="000000">
                      <a:alpha val="43137"/>
                    </a:srgbClr>
                  </a:outerShdw>
                </a:effectLst>
              </a:rPr>
              <a:t>Biblically speaking, God is far more concerned with the heart, the inner being of a person, than He is with simply their external actions.</a:t>
            </a:r>
            <a:endParaRPr lang="en-US"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600EE1DA-0216-A046-A23E-831B9908BBB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42435" name="Rectangle 3">
            <a:extLst>
              <a:ext uri="{FF2B5EF4-FFF2-40B4-BE49-F238E27FC236}">
                <a16:creationId xmlns:a16="http://schemas.microsoft.com/office/drawing/2014/main" id="{F385E665-76DA-D54E-B926-5A7AE1812591}"/>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III. Virtue Ethics: Some Evaluative Perspectives</a:t>
            </a:r>
            <a:endParaRPr lang="en-US" sz="5000">
              <a:solidFill>
                <a:schemeClr val="bg1"/>
              </a:solidFill>
              <a:latin typeface="Arial" charset="0"/>
              <a:cs typeface="Arial" charset="0"/>
            </a:endParaRPr>
          </a:p>
        </p:txBody>
      </p:sp>
      <p:sp>
        <p:nvSpPr>
          <p:cNvPr id="19460" name="Text Box 4">
            <a:extLst>
              <a:ext uri="{FF2B5EF4-FFF2-40B4-BE49-F238E27FC236}">
                <a16:creationId xmlns:a16="http://schemas.microsoft.com/office/drawing/2014/main" id="{A95B5C1A-B087-4245-8372-171AAA2058CA}"/>
              </a:ext>
            </a:extLst>
          </p:cNvPr>
          <p:cNvSpPr txBox="1">
            <a:spLocks noChangeArrowheads="1"/>
          </p:cNvSpPr>
          <p:nvPr/>
        </p:nvSpPr>
        <p:spPr bwMode="auto">
          <a:xfrm>
            <a:off x="381000" y="2667000"/>
            <a:ext cx="84582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a:defRPr/>
            </a:pPr>
            <a:r>
              <a:rPr lang="en-US" sz="3200" b="1" i="1" dirty="0">
                <a:solidFill>
                  <a:schemeClr val="bg1"/>
                </a:solidFill>
                <a:effectLst>
                  <a:outerShdw blurRad="38100" dist="38100" dir="2700000" algn="tl">
                    <a:srgbClr val="000000">
                      <a:alpha val="43137"/>
                    </a:srgbClr>
                  </a:outerShdw>
                </a:effectLst>
              </a:rPr>
              <a:t>Positive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3"/>
              <a:defRPr/>
            </a:pPr>
            <a:r>
              <a:rPr lang="en-US" sz="2800" b="1" dirty="0">
                <a:solidFill>
                  <a:schemeClr val="bg1"/>
                </a:solidFill>
                <a:effectLst>
                  <a:outerShdw blurRad="38100" dist="38100" dir="2700000" algn="tl">
                    <a:srgbClr val="000000">
                      <a:alpha val="43137"/>
                    </a:srgbClr>
                  </a:outerShdw>
                </a:effectLst>
              </a:rPr>
              <a:t>Virtue ethics recognizes the communal and contextual nature of ethics; namely that we always come from somewhere and are inextricably embedded within living and extended communities.</a:t>
            </a:r>
            <a:endParaRPr lang="en-US"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661DBBC-0D39-8643-9502-AC36825FBE2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43459" name="Rectangle 3">
            <a:extLst>
              <a:ext uri="{FF2B5EF4-FFF2-40B4-BE49-F238E27FC236}">
                <a16:creationId xmlns:a16="http://schemas.microsoft.com/office/drawing/2014/main" id="{9BD1A147-7587-7544-BFA9-C570D967B1FC}"/>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III. Virtue Ethics: Some Evaluative Perspectives</a:t>
            </a:r>
            <a:endParaRPr lang="en-US" sz="5000">
              <a:solidFill>
                <a:schemeClr val="bg1"/>
              </a:solidFill>
              <a:latin typeface="Arial" charset="0"/>
              <a:cs typeface="Arial" charset="0"/>
            </a:endParaRPr>
          </a:p>
        </p:txBody>
      </p:sp>
      <p:sp>
        <p:nvSpPr>
          <p:cNvPr id="20484" name="Text Box 4">
            <a:extLst>
              <a:ext uri="{FF2B5EF4-FFF2-40B4-BE49-F238E27FC236}">
                <a16:creationId xmlns:a16="http://schemas.microsoft.com/office/drawing/2014/main" id="{68C9D197-227A-944A-9045-BA76C305538E}"/>
              </a:ext>
            </a:extLst>
          </p:cNvPr>
          <p:cNvSpPr txBox="1">
            <a:spLocks noChangeArrowheads="1"/>
          </p:cNvSpPr>
          <p:nvPr/>
        </p:nvSpPr>
        <p:spPr bwMode="auto">
          <a:xfrm>
            <a:off x="381000" y="2667000"/>
            <a:ext cx="8458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Negative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The Propensity to Overemphasize Character and Deemphasize Actions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A270F429-8D98-AC4C-BECE-C690514CD0D8}"/>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44483" name="Rectangle 3">
            <a:extLst>
              <a:ext uri="{FF2B5EF4-FFF2-40B4-BE49-F238E27FC236}">
                <a16:creationId xmlns:a16="http://schemas.microsoft.com/office/drawing/2014/main" id="{91120115-FED5-6148-9E3F-34016CB0C42A}"/>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III. Virtue Ethics: Some Evaluative Perspectives</a:t>
            </a:r>
            <a:endParaRPr lang="en-US" sz="5000">
              <a:solidFill>
                <a:schemeClr val="bg1"/>
              </a:solidFill>
              <a:latin typeface="Arial" charset="0"/>
              <a:cs typeface="Arial" charset="0"/>
            </a:endParaRPr>
          </a:p>
        </p:txBody>
      </p:sp>
      <p:sp>
        <p:nvSpPr>
          <p:cNvPr id="21508" name="Text Box 4">
            <a:extLst>
              <a:ext uri="{FF2B5EF4-FFF2-40B4-BE49-F238E27FC236}">
                <a16:creationId xmlns:a16="http://schemas.microsoft.com/office/drawing/2014/main" id="{B43FFF01-D1B6-274D-B6E2-27AEB1AD1207}"/>
              </a:ext>
            </a:extLst>
          </p:cNvPr>
          <p:cNvSpPr txBox="1">
            <a:spLocks noChangeArrowheads="1"/>
          </p:cNvSpPr>
          <p:nvPr/>
        </p:nvSpPr>
        <p:spPr bwMode="auto">
          <a:xfrm>
            <a:off x="381000" y="2667000"/>
            <a:ext cx="84582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Negative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The Propensity to Overemphasize Character and Deemphasize Actions</a:t>
            </a: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The Propensity to Overemphasize Ethical Narrative and Deemphasize Ethical Propositions and Principles</a:t>
            </a:r>
            <a:endParaRPr lang="en-US"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6531" name="Group 3">
            <a:extLst>
              <a:ext uri="{FF2B5EF4-FFF2-40B4-BE49-F238E27FC236}">
                <a16:creationId xmlns:a16="http://schemas.microsoft.com/office/drawing/2014/main" id="{45387378-501C-1641-963F-B3EADDD02E3D}"/>
              </a:ext>
            </a:extLst>
          </p:cNvPr>
          <p:cNvGraphicFramePr>
            <a:graphicFrameLocks noGrp="1"/>
          </p:cNvGraphicFramePr>
          <p:nvPr>
            <p:ph idx="1"/>
          </p:nvPr>
        </p:nvGraphicFramePr>
        <p:xfrm>
          <a:off x="457200" y="1219200"/>
          <a:ext cx="8153400" cy="4495800"/>
        </p:xfrm>
        <a:graphic>
          <a:graphicData uri="http://schemas.openxmlformats.org/drawingml/2006/table">
            <a:tbl>
              <a:tblPr/>
              <a:tblGrid>
                <a:gridCol w="8153400">
                  <a:extLst>
                    <a:ext uri="{9D8B030D-6E8A-4147-A177-3AD203B41FA5}">
                      <a16:colId xmlns:a16="http://schemas.microsoft.com/office/drawing/2014/main" val="20000"/>
                    </a:ext>
                  </a:extLst>
                </a:gridCol>
              </a:tblGrid>
              <a:tr h="449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   The Bible contains multiple forms of ethical resources ranging from narrative, to proverb, to command. . . .  The nurturing of virtue by means of story in the context of community (the church) is an indispensable part of ethics, but the community also nurtures the moral life through commands, principles, and theological paradigms.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Dennis P. Hollinger,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Choosing the Good</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59</a:t>
                      </a:r>
                      <a:endParaRPr kumimoji="0" lang="th-TH"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5608" name="Picture 8">
            <a:extLst>
              <a:ext uri="{FF2B5EF4-FFF2-40B4-BE49-F238E27FC236}">
                <a16:creationId xmlns:a16="http://schemas.microsoft.com/office/drawing/2014/main" id="{90DBE087-7A1C-4C49-8F4C-9094DF490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938" y="5181600"/>
            <a:ext cx="127476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93A089D0-D735-884F-AA6A-8509E6922739}"/>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45507" name="Rectangle 3">
            <a:extLst>
              <a:ext uri="{FF2B5EF4-FFF2-40B4-BE49-F238E27FC236}">
                <a16:creationId xmlns:a16="http://schemas.microsoft.com/office/drawing/2014/main" id="{276C101F-3B22-3C48-9956-F5DA13444DDB}"/>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III. Virtue Ethics: Some Evaluative Perspectives</a:t>
            </a:r>
            <a:endParaRPr lang="en-US" sz="5000">
              <a:solidFill>
                <a:schemeClr val="bg1"/>
              </a:solidFill>
              <a:latin typeface="Arial" charset="0"/>
              <a:cs typeface="Arial" charset="0"/>
            </a:endParaRPr>
          </a:p>
        </p:txBody>
      </p:sp>
      <p:sp>
        <p:nvSpPr>
          <p:cNvPr id="23556" name="Text Box 4">
            <a:extLst>
              <a:ext uri="{FF2B5EF4-FFF2-40B4-BE49-F238E27FC236}">
                <a16:creationId xmlns:a16="http://schemas.microsoft.com/office/drawing/2014/main" id="{A5720832-E6AD-EC43-8444-5B6F202388AB}"/>
              </a:ext>
            </a:extLst>
          </p:cNvPr>
          <p:cNvSpPr txBox="1">
            <a:spLocks noChangeArrowheads="1"/>
          </p:cNvSpPr>
          <p:nvPr/>
        </p:nvSpPr>
        <p:spPr bwMode="auto">
          <a:xfrm>
            <a:off x="990600" y="2667000"/>
            <a:ext cx="72390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Negative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3"/>
              <a:defRPr/>
            </a:pPr>
            <a:r>
              <a:rPr lang="en-US" sz="2800" b="1" dirty="0">
                <a:solidFill>
                  <a:schemeClr val="bg1"/>
                </a:solidFill>
                <a:effectLst>
                  <a:outerShdw blurRad="38100" dist="38100" dir="2700000" algn="tl">
                    <a:srgbClr val="000000">
                      <a:alpha val="43137"/>
                    </a:srgbClr>
                  </a:outerShdw>
                </a:effectLst>
              </a:rPr>
              <a:t>The Propensity to Overemphasize Community and Deemphasize Transcendence in Ethics</a:t>
            </a:r>
            <a:endParaRPr lang="en-US"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7554" name="Group 2">
            <a:extLst>
              <a:ext uri="{FF2B5EF4-FFF2-40B4-BE49-F238E27FC236}">
                <a16:creationId xmlns:a16="http://schemas.microsoft.com/office/drawing/2014/main" id="{37A6A6D4-3AD0-8A4D-AB23-DFDB4C80BC40}"/>
              </a:ext>
            </a:extLst>
          </p:cNvPr>
          <p:cNvGraphicFramePr>
            <a:graphicFrameLocks noGrp="1"/>
          </p:cNvGraphicFramePr>
          <p:nvPr>
            <p:ph idx="1"/>
          </p:nvPr>
        </p:nvGraphicFramePr>
        <p:xfrm>
          <a:off x="457200" y="1219200"/>
          <a:ext cx="8153400" cy="4495800"/>
        </p:xfrm>
        <a:graphic>
          <a:graphicData uri="http://schemas.openxmlformats.org/drawingml/2006/table">
            <a:tbl>
              <a:tblPr/>
              <a:tblGrid>
                <a:gridCol w="8153400">
                  <a:extLst>
                    <a:ext uri="{9D8B030D-6E8A-4147-A177-3AD203B41FA5}">
                      <a16:colId xmlns:a16="http://schemas.microsoft.com/office/drawing/2014/main" val="20000"/>
                    </a:ext>
                  </a:extLst>
                </a:gridCol>
              </a:tblGrid>
              <a:tr h="449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   As Christians we must assert that there is transcendent reality beyond the community’s self-understanding and that reality can be known and experienced through God’s self-disclosure in the written and incarnate Word.  That divine revelation is itself a reflection of the ultimate foundation for ethics—the Triune God.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Dennis P. Hollinger,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Choosing the Good</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60</a:t>
                      </a:r>
                      <a:endParaRPr kumimoji="0" lang="th-TH"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7656" name="Picture 8">
            <a:extLst>
              <a:ext uri="{FF2B5EF4-FFF2-40B4-BE49-F238E27FC236}">
                <a16:creationId xmlns:a16="http://schemas.microsoft.com/office/drawing/2014/main" id="{F90B773A-3A57-AB4B-A028-0136C5A7B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238" y="5181600"/>
            <a:ext cx="127476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04D04427-0AD2-F541-B0C2-345FA079E87C}"/>
              </a:ext>
            </a:extLst>
          </p:cNvPr>
          <p:cNvSpPr>
            <a:spLocks noChangeArrowheads="1"/>
          </p:cNvSpPr>
          <p:nvPr/>
        </p:nvSpPr>
        <p:spPr bwMode="auto">
          <a:xfrm>
            <a:off x="0" y="1143000"/>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dirty="0">
                <a:solidFill>
                  <a:schemeClr val="bg1"/>
                </a:solidFill>
                <a:effectLst>
                  <a:outerShdw blurRad="38100" dist="38100" dir="2700000" algn="tl">
                    <a:srgbClr val="000000">
                      <a:alpha val="43137"/>
                    </a:srgbClr>
                  </a:outerShdw>
                </a:effectLst>
                <a:latin typeface="Arial" charset="0"/>
                <a:cs typeface="Arial" charset="0"/>
              </a:rPr>
              <a:t>IV. Conclusion:</a:t>
            </a:r>
            <a:endParaRPr lang="en-US" sz="5000" b="1" dirty="0">
              <a:solidFill>
                <a:schemeClr val="bg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a:extLst>
              <a:ext uri="{FF2B5EF4-FFF2-40B4-BE49-F238E27FC236}">
                <a16:creationId xmlns:a16="http://schemas.microsoft.com/office/drawing/2014/main" id="{44AA17C7-604F-9145-BE04-BEF1FF495C1A}"/>
              </a:ext>
            </a:extLst>
          </p:cNvPr>
          <p:cNvSpPr>
            <a:spLocks noGrp="1" noChangeArrowheads="1"/>
          </p:cNvSpPr>
          <p:nvPr>
            <p:ph type="title"/>
          </p:nvPr>
        </p:nvSpPr>
        <p:spPr/>
        <p:txBody>
          <a:bodyPr/>
          <a:lstStyle/>
          <a:p>
            <a:pPr eaLnBrk="1" hangingPunct="1"/>
            <a:endParaRPr lang="th-TH" altLang="en-US"/>
          </a:p>
        </p:txBody>
      </p:sp>
      <p:graphicFrame>
        <p:nvGraphicFramePr>
          <p:cNvPr id="843798" name="Group 22">
            <a:extLst>
              <a:ext uri="{FF2B5EF4-FFF2-40B4-BE49-F238E27FC236}">
                <a16:creationId xmlns:a16="http://schemas.microsoft.com/office/drawing/2014/main" id="{8A96629B-A385-1644-8075-C08B2CD920E2}"/>
              </a:ext>
            </a:extLst>
          </p:cNvPr>
          <p:cNvGraphicFramePr>
            <a:graphicFrameLocks noGrp="1"/>
          </p:cNvGraphicFramePr>
          <p:nvPr>
            <p:ph idx="1"/>
          </p:nvPr>
        </p:nvGraphicFramePr>
        <p:xfrm>
          <a:off x="533400" y="457200"/>
          <a:ext cx="8153400" cy="5310188"/>
        </p:xfrm>
        <a:graphic>
          <a:graphicData uri="http://schemas.openxmlformats.org/drawingml/2006/table">
            <a:tbl>
              <a:tblPr/>
              <a:tblGrid>
                <a:gridCol w="8153400">
                  <a:extLst>
                    <a:ext uri="{9D8B030D-6E8A-4147-A177-3AD203B41FA5}">
                      <a16:colId xmlns:a16="http://schemas.microsoft.com/office/drawing/2014/main" val="20000"/>
                    </a:ext>
                  </a:extLst>
                </a:gridCol>
              </a:tblGrid>
              <a:tr h="531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cs typeface="Arial" charset="0"/>
                        </a:rPr>
                        <a:t>   Character or virtue ethics argues that the traditional approaches of consequentialism and principle ethics are not only wrongheaded in their foundations and methodologies, but they also ask the wrong questions about ethics and the moral life.  The key issue is not What ought we to do? but rather What ought we to be?  The kind of people we are as evidence by our virtues, firmly implanted within, is the heart and essence of ethics.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Dennis P. Hollinger, </a:t>
                      </a:r>
                      <a:r>
                        <a:rPr kumimoji="0" lang="en-US" sz="2400" b="1" i="1"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Choosing the Good</a:t>
                      </a:r>
                      <a:r>
                        <a:rPr kumimoji="0" lang="en-US" sz="2400" b="1"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rPr>
                        <a:t>, 45</a:t>
                      </a:r>
                      <a:endParaRPr kumimoji="0" lang="th-TH" sz="2400" b="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cs typeface="Arial" charset="0"/>
                      </a:endParaRPr>
                    </a:p>
                  </a:txBody>
                  <a:tcPr marT="45725" marB="4572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105" name="Picture 6">
            <a:extLst>
              <a:ext uri="{FF2B5EF4-FFF2-40B4-BE49-F238E27FC236}">
                <a16:creationId xmlns:a16="http://schemas.microsoft.com/office/drawing/2014/main" id="{C8767D44-AD5D-FC4D-8275-D52CC2AB7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825" y="5180013"/>
            <a:ext cx="1273175" cy="167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89BAF8CE-8F2B-394C-85B7-05BD5B316C9E}"/>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28100" name="Rectangle 4">
            <a:extLst>
              <a:ext uri="{FF2B5EF4-FFF2-40B4-BE49-F238E27FC236}">
                <a16:creationId xmlns:a16="http://schemas.microsoft.com/office/drawing/2014/main" id="{F719CE7A-FEF8-0A43-A1F3-AA6F3CA8B12E}"/>
              </a:ext>
            </a:extLst>
          </p:cNvPr>
          <p:cNvSpPr>
            <a:spLocks noChangeArrowheads="1"/>
          </p:cNvSpPr>
          <p:nvPr/>
        </p:nvSpPr>
        <p:spPr bwMode="auto">
          <a:xfrm>
            <a:off x="0" y="1143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5125" name="Text Box 5">
            <a:extLst>
              <a:ext uri="{FF2B5EF4-FFF2-40B4-BE49-F238E27FC236}">
                <a16:creationId xmlns:a16="http://schemas.microsoft.com/office/drawing/2014/main" id="{6519D4AD-A5E8-724B-B763-56D58A8CCE1C}"/>
              </a:ext>
            </a:extLst>
          </p:cNvPr>
          <p:cNvSpPr txBox="1">
            <a:spLocks noChangeArrowheads="1"/>
          </p:cNvSpPr>
          <p:nvPr/>
        </p:nvSpPr>
        <p:spPr bwMode="auto">
          <a:xfrm>
            <a:off x="152400" y="32004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buFontTx/>
              <a:buAutoNum type="alphaUcPeriod"/>
              <a:defRPr/>
            </a:pPr>
            <a:r>
              <a:rPr lang="en-US" sz="3200" b="1" dirty="0">
                <a:solidFill>
                  <a:schemeClr val="bg1"/>
                </a:solidFill>
                <a:effectLst>
                  <a:outerShdw blurRad="38100" dist="38100" dir="2700000" algn="tl">
                    <a:srgbClr val="000000">
                      <a:alpha val="43137"/>
                    </a:srgbClr>
                  </a:outerShdw>
                </a:effectLst>
              </a:rPr>
              <a:t>Some Possible Supporting Biblical Passages (1 Samuel 16:7; Mark 7:14-23)</a:t>
            </a:r>
            <a:endParaRPr lang="th-TH" sz="32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CADC4CE6-027D-0A45-9EDB-B9EA963D811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29124" name="Rectangle 4">
            <a:extLst>
              <a:ext uri="{FF2B5EF4-FFF2-40B4-BE49-F238E27FC236}">
                <a16:creationId xmlns:a16="http://schemas.microsoft.com/office/drawing/2014/main" id="{C0E3B95E-FFC4-8D46-99C2-9B0BBC4079FE}"/>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6148" name="Text Box 5">
            <a:extLst>
              <a:ext uri="{FF2B5EF4-FFF2-40B4-BE49-F238E27FC236}">
                <a16:creationId xmlns:a16="http://schemas.microsoft.com/office/drawing/2014/main" id="{CEC3200A-9AE2-0F49-BE0A-90AFBE5CF1F2}"/>
              </a:ext>
            </a:extLst>
          </p:cNvPr>
          <p:cNvSpPr txBox="1">
            <a:spLocks noChangeArrowheads="1"/>
          </p:cNvSpPr>
          <p:nvPr/>
        </p:nvSpPr>
        <p:spPr bwMode="auto">
          <a:xfrm>
            <a:off x="381000" y="2667000"/>
            <a:ext cx="8458200" cy="186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Key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Moral living involves far more than an isolated concern about individual ethical choices</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C95892DB-A0A7-5C47-A838-47F199B67EB9}"/>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0147" name="Rectangle 3">
            <a:extLst>
              <a:ext uri="{FF2B5EF4-FFF2-40B4-BE49-F238E27FC236}">
                <a16:creationId xmlns:a16="http://schemas.microsoft.com/office/drawing/2014/main" id="{4288D530-F245-3741-8FD3-B5A14C172A5F}"/>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7172" name="Text Box 4">
            <a:extLst>
              <a:ext uri="{FF2B5EF4-FFF2-40B4-BE49-F238E27FC236}">
                <a16:creationId xmlns:a16="http://schemas.microsoft.com/office/drawing/2014/main" id="{B930AC53-9030-0142-8EED-D18F6A840381}"/>
              </a:ext>
            </a:extLst>
          </p:cNvPr>
          <p:cNvSpPr txBox="1">
            <a:spLocks noChangeArrowheads="1"/>
          </p:cNvSpPr>
          <p:nvPr/>
        </p:nvSpPr>
        <p:spPr bwMode="auto">
          <a:xfrm>
            <a:off x="381000" y="2667000"/>
            <a:ext cx="8458200"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Key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folHlink"/>
                </a:solidFill>
                <a:effectLst>
                  <a:outerShdw blurRad="38100" dist="38100" dir="2700000" algn="tl">
                    <a:srgbClr val="000000">
                      <a:alpha val="43137"/>
                    </a:srgbClr>
                  </a:outerShdw>
                </a:effectLst>
              </a:rPr>
              <a:t>Moral living involves far more than an isolated concern about individual ethical choices</a:t>
            </a:r>
            <a:endParaRPr lang="th-TH" sz="2800" b="1" dirty="0">
              <a:solidFill>
                <a:schemeClr val="folHlink"/>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Character is shaped over long periods of time within the context of communities and the important stories that they live out and tell to one another</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B800330C-E4D2-2B4D-B953-640BC9364B79}"/>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1171" name="Rectangle 3">
            <a:extLst>
              <a:ext uri="{FF2B5EF4-FFF2-40B4-BE49-F238E27FC236}">
                <a16:creationId xmlns:a16="http://schemas.microsoft.com/office/drawing/2014/main" id="{43F1C623-96EC-9E41-8012-32D7B8A92156}"/>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8196" name="Text Box 4">
            <a:extLst>
              <a:ext uri="{FF2B5EF4-FFF2-40B4-BE49-F238E27FC236}">
                <a16:creationId xmlns:a16="http://schemas.microsoft.com/office/drawing/2014/main" id="{5C5B8309-4171-0346-8350-6565BF9C754D}"/>
              </a:ext>
            </a:extLst>
          </p:cNvPr>
          <p:cNvSpPr txBox="1">
            <a:spLocks noChangeArrowheads="1"/>
          </p:cNvSpPr>
          <p:nvPr/>
        </p:nvSpPr>
        <p:spPr bwMode="auto">
          <a:xfrm>
            <a:off x="381000" y="2667000"/>
            <a:ext cx="84582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Key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3"/>
              <a:defRPr/>
            </a:pPr>
            <a:r>
              <a:rPr lang="en-US" sz="2800" b="1" dirty="0">
                <a:solidFill>
                  <a:schemeClr val="bg1"/>
                </a:solidFill>
                <a:effectLst>
                  <a:outerShdw blurRad="38100" dist="38100" dir="2700000" algn="tl">
                    <a:srgbClr val="000000">
                      <a:alpha val="43137"/>
                    </a:srgbClr>
                  </a:outerShdw>
                </a:effectLst>
              </a:rPr>
              <a:t>Ethical decisions are evaluated not only on the basis of the specific actions performed, as well as for what end or goal (Greek, </a:t>
            </a:r>
            <a:r>
              <a:rPr lang="en-US" sz="2800" b="1" i="1" dirty="0" err="1">
                <a:solidFill>
                  <a:schemeClr val="bg1"/>
                </a:solidFill>
                <a:effectLst>
                  <a:outerShdw blurRad="38100" dist="38100" dir="2700000" algn="tl">
                    <a:srgbClr val="000000">
                      <a:alpha val="43137"/>
                    </a:srgbClr>
                  </a:outerShdw>
                </a:effectLst>
              </a:rPr>
              <a:t>telos</a:t>
            </a:r>
            <a:r>
              <a:rPr lang="en-US" sz="2800" b="1" dirty="0">
                <a:solidFill>
                  <a:schemeClr val="bg1"/>
                </a:solidFill>
                <a:effectLst>
                  <a:outerShdw blurRad="38100" dist="38100" dir="2700000" algn="tl">
                    <a:srgbClr val="000000">
                      <a:alpha val="43137"/>
                    </a:srgbClr>
                  </a:outerShdw>
                </a:effectLst>
              </a:rPr>
              <a:t>) they are carried out, but also for the </a:t>
            </a:r>
            <a:r>
              <a:rPr lang="en-US" sz="2800" b="1" i="1" dirty="0">
                <a:solidFill>
                  <a:schemeClr val="bg1"/>
                </a:solidFill>
                <a:effectLst>
                  <a:outerShdw blurRad="38100" dist="38100" dir="2700000" algn="tl">
                    <a:srgbClr val="000000">
                      <a:alpha val="43137"/>
                    </a:srgbClr>
                  </a:outerShdw>
                </a:effectLst>
              </a:rPr>
              <a:t>motivations</a:t>
            </a:r>
            <a:r>
              <a:rPr lang="en-US" sz="2800" b="1" dirty="0">
                <a:solidFill>
                  <a:schemeClr val="bg1"/>
                </a:solidFill>
                <a:effectLst>
                  <a:outerShdw blurRad="38100" dist="38100" dir="2700000" algn="tl">
                    <a:srgbClr val="000000">
                      <a:alpha val="43137"/>
                    </a:srgbClr>
                  </a:outerShdw>
                </a:effectLst>
              </a:rPr>
              <a:t> which lie behind such actions.</a:t>
            </a:r>
            <a:endParaRPr lang="th-TH" sz="2800"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6CB7D3E2-316A-5F48-8EC9-962C8DF3D9B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2195" name="Rectangle 3">
            <a:extLst>
              <a:ext uri="{FF2B5EF4-FFF2-40B4-BE49-F238E27FC236}">
                <a16:creationId xmlns:a16="http://schemas.microsoft.com/office/drawing/2014/main" id="{8B294A72-2DA9-9549-8AB3-38CE50756AA8}"/>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9220" name="Text Box 4">
            <a:extLst>
              <a:ext uri="{FF2B5EF4-FFF2-40B4-BE49-F238E27FC236}">
                <a16:creationId xmlns:a16="http://schemas.microsoft.com/office/drawing/2014/main" id="{D949D286-8D27-2D4E-B715-5CB6B6E68EB6}"/>
              </a:ext>
            </a:extLst>
          </p:cNvPr>
          <p:cNvSpPr txBox="1">
            <a:spLocks noChangeArrowheads="1"/>
          </p:cNvSpPr>
          <p:nvPr/>
        </p:nvSpPr>
        <p:spPr bwMode="auto">
          <a:xfrm>
            <a:off x="381000" y="2667000"/>
            <a:ext cx="8458200"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2"/>
              <a:defRPr/>
            </a:pPr>
            <a:r>
              <a:rPr lang="en-US" sz="3200" b="1" i="1" dirty="0">
                <a:solidFill>
                  <a:schemeClr val="bg1"/>
                </a:solidFill>
                <a:effectLst>
                  <a:outerShdw blurRad="38100" dist="38100" dir="2700000" algn="tl">
                    <a:srgbClr val="000000">
                      <a:alpha val="43137"/>
                    </a:srgbClr>
                  </a:outerShdw>
                </a:effectLst>
              </a:rPr>
              <a:t>Key Aspects of Virtue Ethics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startAt="4"/>
              <a:defRPr/>
            </a:pPr>
            <a:r>
              <a:rPr lang="en-US" sz="2800" b="1" dirty="0">
                <a:solidFill>
                  <a:schemeClr val="bg1"/>
                </a:solidFill>
                <a:effectLst>
                  <a:outerShdw blurRad="38100" dist="38100" dir="2700000" algn="tl">
                    <a:srgbClr val="000000">
                      <a:alpha val="43137"/>
                    </a:srgbClr>
                  </a:outerShdw>
                </a:effectLst>
              </a:rPr>
              <a:t>Virtues, unlike passions, are enduring aspects of being which consistently characterize a person’s general nature and are formed by the habitual choices that we make as well as the affections we cultivate over long periods of time</a:t>
            </a:r>
            <a:endParaRPr lang="th-TH"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85073393-21E6-5D4B-B1AA-B972BB890F2B}"/>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33219" name="Rectangle 3">
            <a:extLst>
              <a:ext uri="{FF2B5EF4-FFF2-40B4-BE49-F238E27FC236}">
                <a16:creationId xmlns:a16="http://schemas.microsoft.com/office/drawing/2014/main" id="{F1F76227-3AF2-5C4B-88BC-48450E992C82}"/>
              </a:ext>
            </a:extLst>
          </p:cNvPr>
          <p:cNvSpPr>
            <a:spLocks noChangeArrowheads="1"/>
          </p:cNvSpPr>
          <p:nvPr/>
        </p:nvSpPr>
        <p:spPr bwMode="auto">
          <a:xfrm>
            <a:off x="0" y="5334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5000" b="1" i="1">
                <a:solidFill>
                  <a:schemeClr val="bg1"/>
                </a:solidFill>
                <a:effectLst>
                  <a:outerShdw blurRad="38100" dist="38100" dir="2700000" algn="tl">
                    <a:srgbClr val="C0C0C0"/>
                  </a:outerShdw>
                </a:effectLst>
                <a:latin typeface="Arial" charset="0"/>
                <a:cs typeface="Arial" charset="0"/>
              </a:rPr>
              <a:t>II. Virtue Ethics: Character Counts</a:t>
            </a:r>
            <a:endParaRPr lang="en-US" sz="5000" i="1">
              <a:solidFill>
                <a:schemeClr val="bg1"/>
              </a:solidFill>
              <a:latin typeface="Arial" charset="0"/>
              <a:cs typeface="Arial" charset="0"/>
            </a:endParaRPr>
          </a:p>
        </p:txBody>
      </p:sp>
      <p:sp>
        <p:nvSpPr>
          <p:cNvPr id="10244" name="Text Box 4">
            <a:extLst>
              <a:ext uri="{FF2B5EF4-FFF2-40B4-BE49-F238E27FC236}">
                <a16:creationId xmlns:a16="http://schemas.microsoft.com/office/drawing/2014/main" id="{FD505902-8BDA-B149-B3D1-ADEC2231C32F}"/>
              </a:ext>
            </a:extLst>
          </p:cNvPr>
          <p:cNvSpPr txBox="1">
            <a:spLocks noChangeArrowheads="1"/>
          </p:cNvSpPr>
          <p:nvPr/>
        </p:nvSpPr>
        <p:spPr bwMode="auto">
          <a:xfrm>
            <a:off x="381000" y="2667000"/>
            <a:ext cx="8458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cs typeface="Arial" charset="0"/>
              </a:defRPr>
            </a:lvl1pPr>
            <a:lvl2pPr marL="914400" indent="-457200" eaLnBrk="0" hangingPunct="0">
              <a:defRPr sz="2400">
                <a:solidFill>
                  <a:schemeClr val="tx1"/>
                </a:solidFill>
                <a:latin typeface="Arial" charset="0"/>
                <a:cs typeface="Arial" charset="0"/>
              </a:defRPr>
            </a:lvl2pPr>
            <a:lvl3pPr marL="1371600" indent="-4572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buFontTx/>
              <a:buAutoNum type="alphaUcPeriod" startAt="3"/>
              <a:defRPr/>
            </a:pPr>
            <a:r>
              <a:rPr lang="en-US" sz="3200" b="1" i="1" dirty="0">
                <a:solidFill>
                  <a:schemeClr val="bg1"/>
                </a:solidFill>
                <a:effectLst>
                  <a:outerShdw blurRad="38100" dist="38100" dir="2700000" algn="tl">
                    <a:srgbClr val="000000">
                      <a:alpha val="43137"/>
                    </a:srgbClr>
                  </a:outerShdw>
                </a:effectLst>
              </a:rPr>
              <a:t>Some Traditionally Proposed Virtues</a:t>
            </a:r>
            <a:endParaRPr lang="th-TH" sz="3200" b="1" i="1" dirty="0">
              <a:solidFill>
                <a:schemeClr val="bg1"/>
              </a:solidFill>
              <a:effectLst>
                <a:outerShdw blurRad="38100" dist="38100" dir="2700000" algn="tl">
                  <a:srgbClr val="000000">
                    <a:alpha val="43137"/>
                  </a:srgbClr>
                </a:outerShdw>
              </a:effectLst>
              <a:cs typeface="Angsana New" pitchFamily="18" charset="-34"/>
            </a:endParaRPr>
          </a:p>
          <a:p>
            <a:pPr lvl="1" eaLnBrk="1" hangingPunct="1">
              <a:buFontTx/>
              <a:buAutoNum type="arabicPeriod"/>
              <a:defRPr/>
            </a:pPr>
            <a:r>
              <a:rPr lang="en-US" sz="2800" b="1" dirty="0">
                <a:solidFill>
                  <a:schemeClr val="bg1"/>
                </a:solidFill>
                <a:effectLst>
                  <a:outerShdw blurRad="38100" dist="38100" dir="2700000" algn="tl">
                    <a:srgbClr val="000000">
                      <a:alpha val="43137"/>
                    </a:srgbClr>
                  </a:outerShdw>
                </a:effectLst>
              </a:rPr>
              <a:t>The Four Cardinal Virtues</a:t>
            </a:r>
            <a:endParaRPr lang="th-TH" sz="2800" b="1" dirty="0">
              <a:solidFill>
                <a:schemeClr val="bg1"/>
              </a:solidFill>
              <a:effectLst>
                <a:outerShdw blurRad="38100" dist="38100" dir="2700000" algn="tl">
                  <a:srgbClr val="000000">
                    <a:alpha val="43137"/>
                  </a:srgbClr>
                </a:outerShdw>
              </a:effectLst>
              <a:cs typeface="Angsana New" pitchFamily="18" charset="-34"/>
            </a:endParaRPr>
          </a:p>
          <a:p>
            <a:pPr lvl="2" eaLnBrk="1" hangingPunct="1">
              <a:buFontTx/>
              <a:buAutoNum type="alphaLcParenR"/>
              <a:defRPr/>
            </a:pPr>
            <a:r>
              <a:rPr lang="en-US" b="1" dirty="0">
                <a:solidFill>
                  <a:schemeClr val="bg1"/>
                </a:solidFill>
                <a:effectLst>
                  <a:outerShdw blurRad="38100" dist="38100" dir="2700000" algn="tl">
                    <a:srgbClr val="000000">
                      <a:alpha val="43137"/>
                    </a:srgbClr>
                  </a:outerShdw>
                </a:effectLst>
              </a:rPr>
              <a:t>Prudence/Wisdom</a:t>
            </a:r>
            <a:endParaRPr lang="th-TH" b="1" dirty="0">
              <a:solidFill>
                <a:schemeClr val="bg1"/>
              </a:solidFill>
              <a:effectLst>
                <a:outerShdw blurRad="38100" dist="38100" dir="2700000" algn="tl">
                  <a:srgbClr val="000000">
                    <a:alpha val="43137"/>
                  </a:srgbClr>
                </a:outerShdw>
              </a:effectLst>
              <a:cs typeface="Angsana New" pitchFamily="18" charset="-34"/>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7940</TotalTime>
  <Words>901</Words>
  <Application>Microsoft Macintosh PowerPoint</Application>
  <PresentationFormat>On-screen Show (4:3)</PresentationFormat>
  <Paragraphs>103</Paragraphs>
  <Slides>29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Time</dc:title>
  <dc:creator>George Winkler</dc:creator>
  <cp:lastModifiedBy>Rick Griffith</cp:lastModifiedBy>
  <cp:revision>392</cp:revision>
  <dcterms:created xsi:type="dcterms:W3CDTF">2008-04-22T20:27:24Z</dcterms:created>
  <dcterms:modified xsi:type="dcterms:W3CDTF">2023-02-18T09:40:18Z</dcterms:modified>
</cp:coreProperties>
</file>